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5" r:id="rId10"/>
    <p:sldId id="264" r:id="rId11"/>
    <p:sldId id="267" r:id="rId12"/>
    <p:sldId id="266" r:id="rId13"/>
    <p:sldId id="268" r:id="rId14"/>
    <p:sldId id="269" r:id="rId15"/>
    <p:sldId id="270" r:id="rId16"/>
    <p:sldId id="272" r:id="rId17"/>
    <p:sldId id="271"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C557C02-B917-4E9F-8A9B-C379DAC9AC3B}"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258AF-3079-40C8-B626-19272EF0EEA4}"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557C02-B917-4E9F-8A9B-C379DAC9AC3B}"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258AF-3079-40C8-B626-19272EF0EEA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557C02-B917-4E9F-8A9B-C379DAC9AC3B}" type="datetimeFigureOut">
              <a:rPr lang="en-US" smtClean="0"/>
              <a:t>10/5/2020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8B0258AF-3079-40C8-B626-19272EF0EEA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557C02-B917-4E9F-8A9B-C379DAC9AC3B}"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258AF-3079-40C8-B626-19272EF0EEA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557C02-B917-4E9F-8A9B-C379DAC9AC3B}"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258AF-3079-40C8-B626-19272EF0EEA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557C02-B917-4E9F-8A9B-C379DAC9AC3B}"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258AF-3079-40C8-B626-19272EF0EEA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C557C02-B917-4E9F-8A9B-C379DAC9AC3B}" type="datetimeFigureOut">
              <a:rPr lang="en-US" smtClean="0"/>
              <a:t>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258AF-3079-40C8-B626-19272EF0EEA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557C02-B917-4E9F-8A9B-C379DAC9AC3B}" type="datetimeFigureOut">
              <a:rPr lang="en-US" smtClean="0"/>
              <a:t>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258AF-3079-40C8-B626-19272EF0EEA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557C02-B917-4E9F-8A9B-C379DAC9AC3B}" type="datetimeFigureOut">
              <a:rPr lang="en-US" smtClean="0"/>
              <a:t>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258AF-3079-40C8-B626-19272EF0EEA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557C02-B917-4E9F-8A9B-C379DAC9AC3B}"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258AF-3079-40C8-B626-19272EF0EEA4}"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C557C02-B917-4E9F-8A9B-C379DAC9AC3B}" type="datetimeFigureOut">
              <a:rPr lang="en-US" smtClean="0"/>
              <a:t>10/5/2020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8B0258AF-3079-40C8-B626-19272EF0EEA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C557C02-B917-4E9F-8A9B-C379DAC9AC3B}" type="datetimeFigureOut">
              <a:rPr lang="en-US" smtClean="0"/>
              <a:t>10/5/2020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B0258AF-3079-40C8-B626-19272EF0EEA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Microprocessor 8085- unit I</a:t>
            </a:r>
            <a:endParaRPr lang="en-US" dirty="0"/>
          </a:p>
        </p:txBody>
      </p:sp>
      <p:sp>
        <p:nvSpPr>
          <p:cNvPr id="3" name="Subtitle 2"/>
          <p:cNvSpPr>
            <a:spLocks noGrp="1"/>
          </p:cNvSpPr>
          <p:nvPr>
            <p:ph type="subTitle" idx="1"/>
          </p:nvPr>
        </p:nvSpPr>
        <p:spPr/>
        <p:txBody>
          <a:bodyPr/>
          <a:lstStyle/>
          <a:p>
            <a:r>
              <a:rPr lang="en-US" dirty="0" smtClean="0"/>
              <a:t>Branching &amp; Machine control Instructions</a:t>
            </a:r>
            <a:endParaRPr lang="en-US" dirty="0"/>
          </a:p>
        </p:txBody>
      </p:sp>
    </p:spTree>
    <p:extLst>
      <p:ext uri="{BB962C8B-B14F-4D97-AF65-F5344CB8AC3E}">
        <p14:creationId xmlns:p14="http://schemas.microsoft.com/office/powerpoint/2010/main" val="3104995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 Instructions</a:t>
            </a:r>
            <a:endParaRPr lang="en-US" dirty="0"/>
          </a:p>
        </p:txBody>
      </p:sp>
      <p:sp>
        <p:nvSpPr>
          <p:cNvPr id="3" name="Content Placeholder 2"/>
          <p:cNvSpPr>
            <a:spLocks noGrp="1"/>
          </p:cNvSpPr>
          <p:nvPr>
            <p:ph idx="1"/>
          </p:nvPr>
        </p:nvSpPr>
        <p:spPr/>
        <p:txBody>
          <a:bodyPr/>
          <a:lstStyle/>
          <a:p>
            <a:r>
              <a:rPr lang="en-US" dirty="0" smtClean="0"/>
              <a:t>RET</a:t>
            </a:r>
          </a:p>
          <a:p>
            <a:endParaRPr lang="en-US" dirty="0"/>
          </a:p>
          <a:p>
            <a:pPr marL="118872" indent="0" algn="just">
              <a:buNone/>
            </a:pPr>
            <a:r>
              <a:rPr lang="en-US" dirty="0" smtClean="0"/>
              <a:t>It is an unconditional return instruction. This instruction is placed at the end of the subroutine program, in order to return </a:t>
            </a:r>
            <a:r>
              <a:rPr lang="en-US" dirty="0" smtClean="0"/>
              <a:t>t0 </a:t>
            </a:r>
            <a:r>
              <a:rPr lang="en-US" dirty="0" smtClean="0"/>
              <a:t>the main program. When this instruction is executed, the top of the stack is </a:t>
            </a:r>
            <a:r>
              <a:rPr lang="en-US" dirty="0" err="1" smtClean="0"/>
              <a:t>poped</a:t>
            </a:r>
            <a:r>
              <a:rPr lang="en-US" dirty="0" smtClean="0"/>
              <a:t> to (located in) the program counter.</a:t>
            </a:r>
            <a:endParaRPr lang="en-US" dirty="0"/>
          </a:p>
        </p:txBody>
      </p:sp>
    </p:spTree>
    <p:extLst>
      <p:ext uri="{BB962C8B-B14F-4D97-AF65-F5344CB8AC3E}">
        <p14:creationId xmlns:p14="http://schemas.microsoft.com/office/powerpoint/2010/main" val="1248241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Eight Conditional RET instructions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4628247"/>
              </p:ext>
            </p:extLst>
          </p:nvPr>
        </p:nvGraphicFramePr>
        <p:xfrm>
          <a:off x="1524000" y="2209800"/>
          <a:ext cx="6705600" cy="2966720"/>
        </p:xfrm>
        <a:graphic>
          <a:graphicData uri="http://schemas.openxmlformats.org/drawingml/2006/table">
            <a:tbl>
              <a:tblPr firstRow="1" bandRow="1">
                <a:tableStyleId>{08FB837D-C827-4EFA-A057-4D05807E0F7C}</a:tableStyleId>
              </a:tblPr>
              <a:tblGrid>
                <a:gridCol w="2032000"/>
                <a:gridCol w="2311400"/>
                <a:gridCol w="2362200"/>
              </a:tblGrid>
              <a:tr h="370840">
                <a:tc>
                  <a:txBody>
                    <a:bodyPr/>
                    <a:lstStyle/>
                    <a:p>
                      <a:r>
                        <a:rPr lang="en-US" dirty="0" smtClean="0"/>
                        <a:t>RZ addr16</a:t>
                      </a:r>
                      <a:endParaRPr lang="en-US" dirty="0"/>
                    </a:p>
                  </a:txBody>
                  <a:tcPr/>
                </a:tc>
                <a:tc>
                  <a:txBody>
                    <a:bodyPr/>
                    <a:lstStyle/>
                    <a:p>
                      <a:r>
                        <a:rPr lang="en-US" dirty="0" smtClean="0"/>
                        <a:t>Return on zero</a:t>
                      </a:r>
                      <a:endParaRPr lang="en-US" dirty="0"/>
                    </a:p>
                  </a:txBody>
                  <a:tcPr/>
                </a:tc>
                <a:tc>
                  <a:txBody>
                    <a:bodyPr/>
                    <a:lstStyle/>
                    <a:p>
                      <a:r>
                        <a:rPr lang="en-US" dirty="0" smtClean="0"/>
                        <a:t>Return</a:t>
                      </a:r>
                      <a:r>
                        <a:rPr lang="en-US" baseline="0" dirty="0" smtClean="0"/>
                        <a:t> </a:t>
                      </a:r>
                      <a:r>
                        <a:rPr lang="en-US" dirty="0" smtClean="0"/>
                        <a:t>if zero flag =1</a:t>
                      </a:r>
                      <a:endParaRPr lang="en-US" dirty="0"/>
                    </a:p>
                  </a:txBody>
                  <a:tcPr/>
                </a:tc>
              </a:tr>
              <a:tr h="370840">
                <a:tc>
                  <a:txBody>
                    <a:bodyPr/>
                    <a:lstStyle/>
                    <a:p>
                      <a:r>
                        <a:rPr lang="en-US" dirty="0" smtClean="0"/>
                        <a:t>RNZ addr16</a:t>
                      </a:r>
                      <a:endParaRPr lang="en-US" dirty="0"/>
                    </a:p>
                  </a:txBody>
                  <a:tcPr/>
                </a:tc>
                <a:tc>
                  <a:txBody>
                    <a:bodyPr/>
                    <a:lstStyle/>
                    <a:p>
                      <a:r>
                        <a:rPr lang="en-US" dirty="0" err="1" smtClean="0"/>
                        <a:t>Returnon</a:t>
                      </a:r>
                      <a:r>
                        <a:rPr lang="en-US" dirty="0" smtClean="0"/>
                        <a:t> not zero</a:t>
                      </a:r>
                      <a:endParaRPr lang="en-US" dirty="0"/>
                    </a:p>
                  </a:txBody>
                  <a:tcPr/>
                </a:tc>
                <a:tc>
                  <a:txBody>
                    <a:bodyPr/>
                    <a:lstStyle/>
                    <a:p>
                      <a:r>
                        <a:rPr lang="en-US" dirty="0" smtClean="0"/>
                        <a:t>Return if zero flag =0</a:t>
                      </a:r>
                      <a:endParaRPr lang="en-US" dirty="0"/>
                    </a:p>
                  </a:txBody>
                  <a:tcPr/>
                </a:tc>
              </a:tr>
              <a:tr h="370840">
                <a:tc>
                  <a:txBody>
                    <a:bodyPr/>
                    <a:lstStyle/>
                    <a:p>
                      <a:r>
                        <a:rPr lang="en-US" dirty="0" smtClean="0"/>
                        <a:t>RC addr16</a:t>
                      </a:r>
                      <a:endParaRPr lang="en-US" dirty="0"/>
                    </a:p>
                  </a:txBody>
                  <a:tcPr/>
                </a:tc>
                <a:tc>
                  <a:txBody>
                    <a:bodyPr/>
                    <a:lstStyle/>
                    <a:p>
                      <a:r>
                        <a:rPr lang="en-US" smtClean="0"/>
                        <a:t>Return </a:t>
                      </a:r>
                      <a:r>
                        <a:rPr lang="en-US" dirty="0" smtClean="0"/>
                        <a:t>on carry</a:t>
                      </a:r>
                      <a:endParaRPr lang="en-US" dirty="0"/>
                    </a:p>
                  </a:txBody>
                  <a:tcPr/>
                </a:tc>
                <a:tc>
                  <a:txBody>
                    <a:bodyPr/>
                    <a:lstStyle/>
                    <a:p>
                      <a:r>
                        <a:rPr lang="en-US" dirty="0" smtClean="0"/>
                        <a:t>Return if carry flag =1</a:t>
                      </a:r>
                      <a:endParaRPr lang="en-US" dirty="0"/>
                    </a:p>
                  </a:txBody>
                  <a:tcPr/>
                </a:tc>
              </a:tr>
              <a:tr h="370840">
                <a:tc>
                  <a:txBody>
                    <a:bodyPr/>
                    <a:lstStyle/>
                    <a:p>
                      <a:r>
                        <a:rPr lang="en-US" dirty="0" smtClean="0"/>
                        <a:t>RNC addr16</a:t>
                      </a:r>
                      <a:endParaRPr lang="en-US" dirty="0"/>
                    </a:p>
                  </a:txBody>
                  <a:tcPr/>
                </a:tc>
                <a:tc>
                  <a:txBody>
                    <a:bodyPr/>
                    <a:lstStyle/>
                    <a:p>
                      <a:r>
                        <a:rPr lang="en-US" dirty="0" smtClean="0"/>
                        <a:t>Return on no carry</a:t>
                      </a:r>
                      <a:endParaRPr lang="en-US" dirty="0"/>
                    </a:p>
                  </a:txBody>
                  <a:tcPr/>
                </a:tc>
                <a:tc>
                  <a:txBody>
                    <a:bodyPr/>
                    <a:lstStyle/>
                    <a:p>
                      <a:r>
                        <a:rPr lang="en-US" dirty="0" smtClean="0"/>
                        <a:t>Return if carry flag =0</a:t>
                      </a:r>
                      <a:endParaRPr lang="en-US" dirty="0"/>
                    </a:p>
                  </a:txBody>
                  <a:tcPr/>
                </a:tc>
              </a:tr>
              <a:tr h="370840">
                <a:tc>
                  <a:txBody>
                    <a:bodyPr/>
                    <a:lstStyle/>
                    <a:p>
                      <a:r>
                        <a:rPr lang="en-US" dirty="0" smtClean="0"/>
                        <a:t>RM addr16</a:t>
                      </a:r>
                      <a:endParaRPr lang="en-US" dirty="0"/>
                    </a:p>
                  </a:txBody>
                  <a:tcPr/>
                </a:tc>
                <a:tc>
                  <a:txBody>
                    <a:bodyPr/>
                    <a:lstStyle/>
                    <a:p>
                      <a:r>
                        <a:rPr lang="en-US" dirty="0" smtClean="0"/>
                        <a:t>Return on minus</a:t>
                      </a:r>
                      <a:endParaRPr lang="en-US" dirty="0"/>
                    </a:p>
                  </a:txBody>
                  <a:tcPr/>
                </a:tc>
                <a:tc>
                  <a:txBody>
                    <a:bodyPr/>
                    <a:lstStyle/>
                    <a:p>
                      <a:r>
                        <a:rPr lang="en-US" dirty="0" smtClean="0"/>
                        <a:t>Return if sign flag =1</a:t>
                      </a:r>
                      <a:endParaRPr lang="en-US" dirty="0"/>
                    </a:p>
                  </a:txBody>
                  <a:tcPr/>
                </a:tc>
              </a:tr>
              <a:tr h="370840">
                <a:tc>
                  <a:txBody>
                    <a:bodyPr/>
                    <a:lstStyle/>
                    <a:p>
                      <a:r>
                        <a:rPr lang="en-US" dirty="0" smtClean="0"/>
                        <a:t>RP addr16</a:t>
                      </a:r>
                      <a:endParaRPr lang="en-US" dirty="0"/>
                    </a:p>
                  </a:txBody>
                  <a:tcPr/>
                </a:tc>
                <a:tc>
                  <a:txBody>
                    <a:bodyPr/>
                    <a:lstStyle/>
                    <a:p>
                      <a:r>
                        <a:rPr lang="en-US" dirty="0" smtClean="0"/>
                        <a:t>Return on positive</a:t>
                      </a:r>
                      <a:endParaRPr lang="en-US" dirty="0"/>
                    </a:p>
                  </a:txBody>
                  <a:tcPr/>
                </a:tc>
                <a:tc>
                  <a:txBody>
                    <a:bodyPr/>
                    <a:lstStyle/>
                    <a:p>
                      <a:r>
                        <a:rPr lang="en-US" dirty="0" smtClean="0"/>
                        <a:t>Return if sign flag =0</a:t>
                      </a:r>
                      <a:endParaRPr lang="en-US" dirty="0"/>
                    </a:p>
                  </a:txBody>
                  <a:tcPr/>
                </a:tc>
              </a:tr>
              <a:tr h="370840">
                <a:tc>
                  <a:txBody>
                    <a:bodyPr/>
                    <a:lstStyle/>
                    <a:p>
                      <a:r>
                        <a:rPr lang="en-US" dirty="0" smtClean="0"/>
                        <a:t>RPE addr16</a:t>
                      </a:r>
                      <a:endParaRPr lang="en-US" dirty="0"/>
                    </a:p>
                  </a:txBody>
                  <a:tcPr/>
                </a:tc>
                <a:tc>
                  <a:txBody>
                    <a:bodyPr/>
                    <a:lstStyle/>
                    <a:p>
                      <a:r>
                        <a:rPr lang="en-US" dirty="0" smtClean="0"/>
                        <a:t>Return on parity even</a:t>
                      </a:r>
                      <a:endParaRPr lang="en-US" dirty="0"/>
                    </a:p>
                  </a:txBody>
                  <a:tcPr/>
                </a:tc>
                <a:tc>
                  <a:txBody>
                    <a:bodyPr/>
                    <a:lstStyle/>
                    <a:p>
                      <a:r>
                        <a:rPr lang="en-US" dirty="0" smtClean="0"/>
                        <a:t>Return if parity flag =1</a:t>
                      </a:r>
                      <a:endParaRPr lang="en-US" dirty="0"/>
                    </a:p>
                  </a:txBody>
                  <a:tcPr/>
                </a:tc>
              </a:tr>
              <a:tr h="370840">
                <a:tc>
                  <a:txBody>
                    <a:bodyPr/>
                    <a:lstStyle/>
                    <a:p>
                      <a:r>
                        <a:rPr lang="en-US" dirty="0" smtClean="0"/>
                        <a:t>RPO</a:t>
                      </a:r>
                      <a:r>
                        <a:rPr lang="en-US" baseline="0" dirty="0" smtClean="0"/>
                        <a:t> </a:t>
                      </a:r>
                      <a:r>
                        <a:rPr lang="en-US" dirty="0" smtClean="0"/>
                        <a:t>addr16</a:t>
                      </a:r>
                      <a:endParaRPr lang="en-US" dirty="0"/>
                    </a:p>
                  </a:txBody>
                  <a:tcPr/>
                </a:tc>
                <a:tc>
                  <a:txBody>
                    <a:bodyPr/>
                    <a:lstStyle/>
                    <a:p>
                      <a:r>
                        <a:rPr lang="en-US" dirty="0" smtClean="0"/>
                        <a:t>Return on parity odd</a:t>
                      </a:r>
                      <a:endParaRPr lang="en-US" dirty="0"/>
                    </a:p>
                  </a:txBody>
                  <a:tcPr/>
                </a:tc>
                <a:tc>
                  <a:txBody>
                    <a:bodyPr/>
                    <a:lstStyle/>
                    <a:p>
                      <a:r>
                        <a:rPr lang="en-US" dirty="0" smtClean="0"/>
                        <a:t>Return if parity</a:t>
                      </a:r>
                      <a:r>
                        <a:rPr lang="en-US" baseline="0" dirty="0" smtClean="0"/>
                        <a:t> </a:t>
                      </a:r>
                      <a:r>
                        <a:rPr lang="en-US" dirty="0" smtClean="0"/>
                        <a:t>flag =0</a:t>
                      </a:r>
                      <a:endParaRPr lang="en-US" dirty="0"/>
                    </a:p>
                  </a:txBody>
                  <a:tcPr/>
                </a:tc>
              </a:tr>
            </a:tbl>
          </a:graphicData>
        </a:graphic>
      </p:graphicFrame>
    </p:spTree>
    <p:extLst>
      <p:ext uri="{BB962C8B-B14F-4D97-AF65-F5344CB8AC3E}">
        <p14:creationId xmlns:p14="http://schemas.microsoft.com/office/powerpoint/2010/main" val="4083209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I/O &amp; Machine Control Instructions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a:t>I/O instructions</a:t>
            </a:r>
            <a:endParaRPr lang="en-US" dirty="0"/>
          </a:p>
          <a:p>
            <a:pPr marL="118872" indent="0">
              <a:buNone/>
            </a:pPr>
            <a:endParaRPr lang="en-US" dirty="0"/>
          </a:p>
          <a:p>
            <a:pPr lvl="0" algn="just"/>
            <a:r>
              <a:rPr lang="en-US" dirty="0"/>
              <a:t>To communicate with the outside world, the processor uses input ports and output ports. </a:t>
            </a:r>
          </a:p>
          <a:p>
            <a:pPr lvl="0" algn="just"/>
            <a:r>
              <a:rPr lang="en-US" dirty="0"/>
              <a:t>The 8085 microprocessor uses IN instruction to input a byte from an input port to the accumulator.</a:t>
            </a:r>
          </a:p>
          <a:p>
            <a:pPr lvl="0" algn="just"/>
            <a:r>
              <a:rPr lang="en-US" dirty="0"/>
              <a:t>An OUT instruction is used to output a byte from the accumulator to the output port. These instructions will be used in the I/O interface.</a:t>
            </a:r>
          </a:p>
          <a:p>
            <a:pPr algn="just"/>
            <a:endParaRPr lang="en-US" dirty="0"/>
          </a:p>
        </p:txBody>
      </p:sp>
    </p:spTree>
    <p:extLst>
      <p:ext uri="{BB962C8B-B14F-4D97-AF65-F5344CB8AC3E}">
        <p14:creationId xmlns:p14="http://schemas.microsoft.com/office/powerpoint/2010/main" val="2259703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b="1" dirty="0"/>
              <a:t>Machine control instructions</a:t>
            </a:r>
            <a:endParaRPr lang="en-US" sz="2800" dirty="0"/>
          </a:p>
          <a:p>
            <a:pPr algn="just"/>
            <a:r>
              <a:rPr lang="en-US" dirty="0"/>
              <a:t>Machine control instructions only control the processor operations and do not perform any operation on data. They are all single byte instructions.</a:t>
            </a:r>
            <a:endParaRPr lang="en-US" sz="2800" dirty="0"/>
          </a:p>
          <a:p>
            <a:pPr marL="118872" indent="0">
              <a:buNone/>
            </a:pPr>
            <a:endParaRPr lang="en-US" sz="2800" dirty="0"/>
          </a:p>
          <a:p>
            <a:pPr lvl="0"/>
            <a:r>
              <a:rPr lang="en-US" dirty="0"/>
              <a:t>Halt instructions (HLT)</a:t>
            </a:r>
            <a:endParaRPr lang="en-US" sz="2800" dirty="0"/>
          </a:p>
          <a:p>
            <a:pPr lvl="0"/>
            <a:r>
              <a:rPr lang="en-US" dirty="0"/>
              <a:t>No operation instruction (NOP)</a:t>
            </a:r>
            <a:endParaRPr lang="en-US" sz="2800" dirty="0"/>
          </a:p>
          <a:p>
            <a:pPr lvl="0"/>
            <a:r>
              <a:rPr lang="en-US" dirty="0"/>
              <a:t>Interrupt related instructions</a:t>
            </a:r>
            <a:endParaRPr lang="en-US" sz="2800" dirty="0"/>
          </a:p>
          <a:p>
            <a:pPr lvl="2"/>
            <a:r>
              <a:rPr lang="en-US" dirty="0"/>
              <a:t>EI-enable interrupt</a:t>
            </a:r>
            <a:endParaRPr lang="en-US" sz="2000" dirty="0"/>
          </a:p>
          <a:p>
            <a:pPr lvl="2"/>
            <a:r>
              <a:rPr lang="en-US" dirty="0"/>
              <a:t>DI-disable interrupt</a:t>
            </a:r>
            <a:endParaRPr lang="en-US" sz="2000" dirty="0"/>
          </a:p>
          <a:p>
            <a:pPr lvl="2"/>
            <a:r>
              <a:rPr lang="en-US" dirty="0"/>
              <a:t>SIM-set interrupt mask</a:t>
            </a:r>
            <a:endParaRPr lang="en-US" sz="2000" dirty="0"/>
          </a:p>
          <a:p>
            <a:pPr lvl="2"/>
            <a:r>
              <a:rPr lang="en-US" dirty="0"/>
              <a:t>RIM-read interrupt mask</a:t>
            </a:r>
            <a:endParaRPr lang="en-US" sz="2000" dirty="0"/>
          </a:p>
          <a:p>
            <a:endParaRPr lang="en-US" dirty="0"/>
          </a:p>
        </p:txBody>
      </p:sp>
    </p:spTree>
    <p:extLst>
      <p:ext uri="{BB962C8B-B14F-4D97-AF65-F5344CB8AC3E}">
        <p14:creationId xmlns:p14="http://schemas.microsoft.com/office/powerpoint/2010/main" val="2821592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118872" lvl="0" indent="0" algn="just">
              <a:buNone/>
            </a:pPr>
            <a:r>
              <a:rPr lang="en-US" sz="1800" b="1" dirty="0" smtClean="0"/>
              <a:t>HLT</a:t>
            </a:r>
          </a:p>
          <a:p>
            <a:pPr algn="just"/>
            <a:r>
              <a:rPr lang="en-US" sz="1800" dirty="0" smtClean="0"/>
              <a:t>This </a:t>
            </a:r>
            <a:r>
              <a:rPr lang="en-US" sz="1800" dirty="0"/>
              <a:t>instruction is placed at the end of the program. </a:t>
            </a:r>
            <a:endParaRPr lang="en-US" sz="1800" dirty="0" smtClean="0"/>
          </a:p>
          <a:p>
            <a:pPr algn="just"/>
            <a:r>
              <a:rPr lang="en-US" sz="1800" dirty="0" smtClean="0"/>
              <a:t>When </a:t>
            </a:r>
            <a:r>
              <a:rPr lang="en-US" sz="1800" dirty="0"/>
              <a:t>this instruction is </a:t>
            </a:r>
            <a:r>
              <a:rPr lang="en-US" sz="1800" dirty="0" smtClean="0"/>
              <a:t>	executed </a:t>
            </a:r>
            <a:r>
              <a:rPr lang="en-US" sz="1800" dirty="0"/>
              <a:t>the processor suspends program execution and bus will be in idle </a:t>
            </a:r>
            <a:r>
              <a:rPr lang="en-US" sz="1800" dirty="0" smtClean="0"/>
              <a:t>	state</a:t>
            </a:r>
            <a:r>
              <a:rPr lang="en-US" sz="1800" dirty="0"/>
              <a:t>. </a:t>
            </a:r>
            <a:r>
              <a:rPr lang="en-US" sz="1800" dirty="0" smtClean="0"/>
              <a:t>	</a:t>
            </a:r>
          </a:p>
          <a:p>
            <a:pPr algn="just"/>
            <a:r>
              <a:rPr lang="en-US" sz="1800" dirty="0" smtClean="0"/>
              <a:t>It </a:t>
            </a:r>
            <a:r>
              <a:rPr lang="en-US" sz="1800" dirty="0"/>
              <a:t>is 1-byte instruction.</a:t>
            </a:r>
          </a:p>
          <a:p>
            <a:pPr marL="118872" indent="0" algn="just">
              <a:buNone/>
            </a:pPr>
            <a:r>
              <a:rPr lang="en-US" sz="1800" dirty="0"/>
              <a:t> </a:t>
            </a:r>
            <a:r>
              <a:rPr lang="en-US" sz="1800" b="1" dirty="0" smtClean="0"/>
              <a:t>NOP</a:t>
            </a:r>
            <a:endParaRPr lang="en-US" sz="1800" dirty="0"/>
          </a:p>
          <a:p>
            <a:pPr lvl="0" algn="just"/>
            <a:r>
              <a:rPr lang="en-US" sz="1800" dirty="0" smtClean="0"/>
              <a:t>The </a:t>
            </a:r>
            <a:r>
              <a:rPr lang="en-US" sz="1800" dirty="0"/>
              <a:t>instruction NOP performs no operation. It is a dummy operation. </a:t>
            </a:r>
          </a:p>
          <a:p>
            <a:pPr lvl="0" algn="just"/>
            <a:r>
              <a:rPr lang="en-US" sz="1800" dirty="0"/>
              <a:t>This is an useful instruction for producing software delay and reserve memory spaces for future software modifications.</a:t>
            </a:r>
          </a:p>
          <a:p>
            <a:pPr marL="118872" indent="0" algn="just">
              <a:buNone/>
            </a:pPr>
            <a:r>
              <a:rPr lang="en-US" sz="1800" b="1" dirty="0" smtClean="0"/>
              <a:t>DI</a:t>
            </a:r>
            <a:endParaRPr lang="en-US" sz="1800" dirty="0"/>
          </a:p>
          <a:p>
            <a:pPr algn="just"/>
            <a:r>
              <a:rPr lang="en-US" sz="1800" dirty="0" smtClean="0"/>
              <a:t>When </a:t>
            </a:r>
            <a:r>
              <a:rPr lang="en-US" sz="1800" dirty="0"/>
              <a:t>this instruction is executed all the interrupts except </a:t>
            </a:r>
            <a:r>
              <a:rPr lang="en-US" sz="1800" dirty="0" smtClean="0"/>
              <a:t>TRAP </a:t>
            </a:r>
            <a:r>
              <a:rPr lang="en-US" sz="1800" dirty="0"/>
              <a:t>are disabled.</a:t>
            </a:r>
          </a:p>
          <a:p>
            <a:pPr marL="118872" indent="0" algn="just">
              <a:buNone/>
            </a:pPr>
            <a:r>
              <a:rPr lang="en-US" sz="1800" dirty="0"/>
              <a:t> </a:t>
            </a:r>
            <a:r>
              <a:rPr lang="en-US" sz="1800" b="1" dirty="0" smtClean="0"/>
              <a:t>EI</a:t>
            </a:r>
            <a:endParaRPr lang="en-US" sz="1800" dirty="0"/>
          </a:p>
          <a:p>
            <a:pPr lvl="0" algn="just"/>
            <a:r>
              <a:rPr lang="en-US" sz="1800" dirty="0"/>
              <a:t>This instruction is used (or executed) to allow the interrupts after disabling. </a:t>
            </a:r>
          </a:p>
          <a:p>
            <a:pPr lvl="0" algn="just"/>
            <a:r>
              <a:rPr lang="en-US" sz="1800" dirty="0"/>
              <a:t>The interrupts except TRAP are disabled after processor reset or after execution of DI instruction. </a:t>
            </a:r>
          </a:p>
          <a:p>
            <a:pPr lvl="0" algn="just"/>
            <a:r>
              <a:rPr lang="en-US" sz="1800" dirty="0"/>
              <a:t>When we want to allow the interrupt, we have to execute the instruction.</a:t>
            </a:r>
          </a:p>
          <a:p>
            <a:pPr marL="118872" indent="0" algn="just">
              <a:buNone/>
            </a:pPr>
            <a:r>
              <a:rPr lang="en-US" sz="1800" b="1" dirty="0"/>
              <a:t> </a:t>
            </a:r>
            <a:endParaRPr lang="en-US" sz="1800" dirty="0"/>
          </a:p>
          <a:p>
            <a:pPr marL="118872" indent="0" algn="just">
              <a:buNone/>
            </a:pPr>
            <a:r>
              <a:rPr lang="en-US" sz="1800" b="1" dirty="0"/>
              <a:t> </a:t>
            </a:r>
            <a:endParaRPr lang="en-US" sz="1800" dirty="0"/>
          </a:p>
          <a:p>
            <a:pPr algn="just"/>
            <a:endParaRPr lang="en-US" sz="1800" dirty="0"/>
          </a:p>
        </p:txBody>
      </p:sp>
    </p:spTree>
    <p:extLst>
      <p:ext uri="{BB962C8B-B14F-4D97-AF65-F5344CB8AC3E}">
        <p14:creationId xmlns:p14="http://schemas.microsoft.com/office/powerpoint/2010/main" val="204151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SIM INSTRUCTION</a:t>
            </a:r>
            <a:endParaRPr lang="en-US" dirty="0"/>
          </a:p>
          <a:p>
            <a:pPr marL="118872" indent="0">
              <a:buNone/>
            </a:pPr>
            <a:r>
              <a:rPr lang="en-US" b="1" dirty="0"/>
              <a:t>	</a:t>
            </a:r>
            <a:endParaRPr lang="en-US" dirty="0"/>
          </a:p>
          <a:p>
            <a:r>
              <a:rPr lang="en-US" b="1" dirty="0" smtClean="0"/>
              <a:t>SIM </a:t>
            </a:r>
            <a:r>
              <a:rPr lang="en-US" dirty="0"/>
              <a:t>stands for set interrupt mask. This is a 1-byte instruction. Using this instruction any one of the interrupts can be </a:t>
            </a:r>
            <a:r>
              <a:rPr lang="en-US" dirty="0" err="1"/>
              <a:t>masked.It</a:t>
            </a:r>
            <a:r>
              <a:rPr lang="en-US" dirty="0"/>
              <a:t> is also used to send data through SOD line. The execution of SIM instruction uses the content of the accumulator to perform the following functions.</a:t>
            </a:r>
          </a:p>
          <a:p>
            <a:pPr lvl="0"/>
            <a:r>
              <a:rPr lang="en-US" dirty="0"/>
              <a:t>Program the interrupt mask, for the hardware interrupts RST 5.5, RST 6.5 and RST 7.5</a:t>
            </a:r>
          </a:p>
          <a:p>
            <a:pPr lvl="0"/>
            <a:r>
              <a:rPr lang="en-US" dirty="0"/>
              <a:t>Reset the edge-triggered RST 7.5 input latch.</a:t>
            </a:r>
          </a:p>
          <a:p>
            <a:pPr lvl="0"/>
            <a:r>
              <a:rPr lang="en-US" dirty="0"/>
              <a:t>Load the SOD output latch.</a:t>
            </a:r>
          </a:p>
          <a:p>
            <a:endParaRPr lang="en-US" dirty="0"/>
          </a:p>
        </p:txBody>
      </p:sp>
    </p:spTree>
    <p:extLst>
      <p:ext uri="{BB962C8B-B14F-4D97-AF65-F5344CB8AC3E}">
        <p14:creationId xmlns:p14="http://schemas.microsoft.com/office/powerpoint/2010/main" val="1183573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descr="http://www.8085projects.info/images/Interrupt-Pic3-Pic49.png"/>
          <p:cNvPicPr/>
          <p:nvPr/>
        </p:nvPicPr>
        <p:blipFill>
          <a:blip r:embed="rId2"/>
          <a:srcRect/>
          <a:stretch>
            <a:fillRect/>
          </a:stretch>
        </p:blipFill>
        <p:spPr bwMode="auto">
          <a:xfrm>
            <a:off x="2033587" y="2014537"/>
            <a:ext cx="5076825" cy="2828925"/>
          </a:xfrm>
          <a:prstGeom prst="rect">
            <a:avLst/>
          </a:prstGeom>
          <a:noFill/>
          <a:ln w="9525">
            <a:noFill/>
            <a:miter lim="800000"/>
            <a:headEnd/>
            <a:tailEnd/>
          </a:ln>
        </p:spPr>
      </p:pic>
    </p:spTree>
    <p:extLst>
      <p:ext uri="{BB962C8B-B14F-4D97-AF65-F5344CB8AC3E}">
        <p14:creationId xmlns:p14="http://schemas.microsoft.com/office/powerpoint/2010/main" val="10277524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RIM INSTRUCTION	</a:t>
            </a:r>
            <a:endParaRPr lang="en-US" dirty="0"/>
          </a:p>
          <a:p>
            <a:pPr marL="118872" indent="0">
              <a:buNone/>
            </a:pPr>
            <a:endParaRPr lang="en-US" dirty="0"/>
          </a:p>
          <a:p>
            <a:r>
              <a:rPr lang="en-US" dirty="0" smtClean="0"/>
              <a:t>The </a:t>
            </a:r>
            <a:r>
              <a:rPr lang="en-US" dirty="0"/>
              <a:t>RIM instruction is used to check whether an interrupt is masked or not. It is also used read data from SID line. </a:t>
            </a:r>
            <a:endParaRPr lang="en-US" dirty="0" smtClean="0"/>
          </a:p>
          <a:p>
            <a:r>
              <a:rPr lang="en-US" dirty="0" smtClean="0"/>
              <a:t>When </a:t>
            </a:r>
            <a:r>
              <a:rPr lang="en-US" dirty="0"/>
              <a:t>RIM instruction is executed the accumulator is loaded with 8-bit data. </a:t>
            </a:r>
          </a:p>
        </p:txBody>
      </p:sp>
    </p:spTree>
    <p:extLst>
      <p:ext uri="{BB962C8B-B14F-4D97-AF65-F5344CB8AC3E}">
        <p14:creationId xmlns:p14="http://schemas.microsoft.com/office/powerpoint/2010/main" val="2535210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3" descr="http://www.8085projects.info/images/Interrupt-Pic4-Pic50.png"/>
          <p:cNvPicPr/>
          <p:nvPr/>
        </p:nvPicPr>
        <p:blipFill>
          <a:blip r:embed="rId2"/>
          <a:srcRect/>
          <a:stretch>
            <a:fillRect/>
          </a:stretch>
        </p:blipFill>
        <p:spPr bwMode="auto">
          <a:xfrm>
            <a:off x="2100262" y="2419350"/>
            <a:ext cx="4943475" cy="2019300"/>
          </a:xfrm>
          <a:prstGeom prst="rect">
            <a:avLst/>
          </a:prstGeom>
          <a:noFill/>
          <a:ln w="9525">
            <a:noFill/>
            <a:miter lim="800000"/>
            <a:headEnd/>
            <a:tailEnd/>
          </a:ln>
        </p:spPr>
      </p:pic>
    </p:spTree>
    <p:extLst>
      <p:ext uri="{BB962C8B-B14F-4D97-AF65-F5344CB8AC3E}">
        <p14:creationId xmlns:p14="http://schemas.microsoft.com/office/powerpoint/2010/main" val="2520883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Branching Instructions</a:t>
            </a:r>
            <a:endParaRPr lang="en-US" dirty="0"/>
          </a:p>
        </p:txBody>
      </p:sp>
      <p:sp>
        <p:nvSpPr>
          <p:cNvPr id="3" name="Content Placeholder 2"/>
          <p:cNvSpPr>
            <a:spLocks noGrp="1"/>
          </p:cNvSpPr>
          <p:nvPr>
            <p:ph idx="1"/>
          </p:nvPr>
        </p:nvSpPr>
        <p:spPr/>
        <p:txBody>
          <a:bodyPr/>
          <a:lstStyle/>
          <a:p>
            <a:r>
              <a:rPr lang="en-US" dirty="0" smtClean="0"/>
              <a:t>There are three types</a:t>
            </a:r>
          </a:p>
          <a:p>
            <a:r>
              <a:rPr lang="en-US" dirty="0" smtClean="0"/>
              <a:t>JUMP (JMP)</a:t>
            </a:r>
          </a:p>
          <a:p>
            <a:pPr marL="118872" indent="0">
              <a:buNone/>
            </a:pPr>
            <a:r>
              <a:rPr lang="en-US" dirty="0" smtClean="0"/>
              <a:t>  </a:t>
            </a:r>
          </a:p>
          <a:p>
            <a:r>
              <a:rPr lang="en-US" dirty="0" smtClean="0"/>
              <a:t>CALL</a:t>
            </a:r>
          </a:p>
          <a:p>
            <a:endParaRPr lang="en-US" dirty="0" smtClean="0"/>
          </a:p>
          <a:p>
            <a:r>
              <a:rPr lang="en-US" dirty="0" smtClean="0"/>
              <a:t>RETURN (RET)</a:t>
            </a:r>
            <a:endParaRPr lang="en-US" dirty="0"/>
          </a:p>
        </p:txBody>
      </p:sp>
    </p:spTree>
    <p:extLst>
      <p:ext uri="{BB962C8B-B14F-4D97-AF65-F5344CB8AC3E}">
        <p14:creationId xmlns:p14="http://schemas.microsoft.com/office/powerpoint/2010/main" val="2277811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JUMP</a:t>
            </a:r>
          </a:p>
          <a:p>
            <a:pPr marL="118872" indent="0">
              <a:buNone/>
            </a:pPr>
            <a:r>
              <a:rPr lang="en-US" dirty="0" smtClean="0"/>
              <a:t>	i) Unconditional</a:t>
            </a:r>
          </a:p>
          <a:p>
            <a:pPr marL="118872" indent="0">
              <a:buNone/>
            </a:pPr>
            <a:r>
              <a:rPr lang="en-US" dirty="0" smtClean="0"/>
              <a:t>	ii) Conditional</a:t>
            </a:r>
          </a:p>
          <a:p>
            <a:r>
              <a:rPr lang="en-US" dirty="0" smtClean="0"/>
              <a:t>CALL</a:t>
            </a:r>
            <a:endParaRPr lang="en-US" dirty="0"/>
          </a:p>
          <a:p>
            <a:pPr marL="118872" indent="0">
              <a:buNone/>
            </a:pPr>
            <a:r>
              <a:rPr lang="en-US" dirty="0"/>
              <a:t>	i) Unconditional</a:t>
            </a:r>
          </a:p>
          <a:p>
            <a:pPr marL="118872" indent="0">
              <a:buNone/>
            </a:pPr>
            <a:r>
              <a:rPr lang="en-US" dirty="0"/>
              <a:t>	ii) Conditional</a:t>
            </a:r>
          </a:p>
          <a:p>
            <a:r>
              <a:rPr lang="en-US" dirty="0" smtClean="0"/>
              <a:t>RETURN</a:t>
            </a:r>
            <a:endParaRPr lang="en-US" dirty="0"/>
          </a:p>
          <a:p>
            <a:pPr marL="118872" indent="0">
              <a:buNone/>
            </a:pPr>
            <a:r>
              <a:rPr lang="en-US" dirty="0"/>
              <a:t>	i) Unconditional</a:t>
            </a:r>
          </a:p>
          <a:p>
            <a:pPr marL="118872" indent="0">
              <a:buNone/>
            </a:pPr>
            <a:r>
              <a:rPr lang="en-US" dirty="0"/>
              <a:t>	ii) Conditional</a:t>
            </a:r>
          </a:p>
          <a:p>
            <a:endParaRPr lang="en-US" dirty="0"/>
          </a:p>
          <a:p>
            <a:pPr marL="118872" indent="0">
              <a:buNone/>
            </a:pPr>
            <a:endParaRPr lang="en-US" dirty="0"/>
          </a:p>
        </p:txBody>
      </p:sp>
    </p:spTree>
    <p:extLst>
      <p:ext uri="{BB962C8B-B14F-4D97-AF65-F5344CB8AC3E}">
        <p14:creationId xmlns:p14="http://schemas.microsoft.com/office/powerpoint/2010/main" val="949487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JUMP</a:t>
            </a:r>
            <a:endParaRPr lang="en-US" dirty="0"/>
          </a:p>
        </p:txBody>
      </p:sp>
      <p:sp>
        <p:nvSpPr>
          <p:cNvPr id="3" name="Content Placeholder 2"/>
          <p:cNvSpPr>
            <a:spLocks noGrp="1"/>
          </p:cNvSpPr>
          <p:nvPr>
            <p:ph idx="1"/>
          </p:nvPr>
        </p:nvSpPr>
        <p:spPr/>
        <p:txBody>
          <a:bodyPr/>
          <a:lstStyle/>
          <a:p>
            <a:r>
              <a:rPr lang="en-US" dirty="0" smtClean="0"/>
              <a:t>JMP </a:t>
            </a:r>
            <a:r>
              <a:rPr lang="en-US" dirty="0" err="1" smtClean="0"/>
              <a:t>addr</a:t>
            </a:r>
            <a:r>
              <a:rPr lang="en-US" dirty="0" smtClean="0"/>
              <a:t> 16		PC       </a:t>
            </a:r>
            <a:r>
              <a:rPr lang="en-US" dirty="0" err="1" smtClean="0"/>
              <a:t>addr</a:t>
            </a:r>
            <a:r>
              <a:rPr lang="en-US" dirty="0" smtClean="0"/>
              <a:t> 16</a:t>
            </a:r>
          </a:p>
          <a:p>
            <a:endParaRPr lang="en-US" dirty="0"/>
          </a:p>
          <a:p>
            <a:pPr marL="118872" indent="0" algn="just">
              <a:buNone/>
            </a:pPr>
            <a:r>
              <a:rPr lang="en-US" dirty="0" smtClean="0"/>
              <a:t>	It is unconditional jump instruction. When the instruction is executed, the address given in the instruction is moved to the program counter. Now, the processor starts executing the instruction stored in this address.</a:t>
            </a:r>
          </a:p>
          <a:p>
            <a:pPr algn="just"/>
            <a:endParaRPr lang="en-US" dirty="0"/>
          </a:p>
          <a:p>
            <a:endParaRPr lang="en-US" dirty="0"/>
          </a:p>
        </p:txBody>
      </p:sp>
      <p:cxnSp>
        <p:nvCxnSpPr>
          <p:cNvPr id="4" name="Straight Arrow Connector 3"/>
          <p:cNvCxnSpPr/>
          <p:nvPr/>
        </p:nvCxnSpPr>
        <p:spPr>
          <a:xfrm flipH="1">
            <a:off x="4724400" y="2133600"/>
            <a:ext cx="457200" cy="0"/>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233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J &lt;condition&gt; </a:t>
            </a:r>
            <a:r>
              <a:rPr lang="en-US" dirty="0" err="1" smtClean="0"/>
              <a:t>addr</a:t>
            </a:r>
            <a:r>
              <a:rPr lang="en-US" dirty="0" smtClean="0"/>
              <a:t> 16</a:t>
            </a:r>
          </a:p>
          <a:p>
            <a:pPr marL="118872" indent="0">
              <a:buNone/>
            </a:pPr>
            <a:r>
              <a:rPr lang="en-US" dirty="0" smtClean="0"/>
              <a:t>If &lt;condition&gt; is TRUE then,    PC         </a:t>
            </a:r>
            <a:r>
              <a:rPr lang="en-US" dirty="0" err="1" smtClean="0"/>
              <a:t>addr</a:t>
            </a:r>
            <a:r>
              <a:rPr lang="en-US" dirty="0" smtClean="0"/>
              <a:t> 16</a:t>
            </a:r>
          </a:p>
          <a:p>
            <a:pPr marL="118872" indent="0">
              <a:buNone/>
            </a:pPr>
            <a:endParaRPr lang="en-US" dirty="0"/>
          </a:p>
          <a:p>
            <a:pPr algn="just">
              <a:buFont typeface="Wingdings" pitchFamily="2" charset="2"/>
              <a:buChar char="v"/>
            </a:pPr>
            <a:r>
              <a:rPr lang="en-US" dirty="0" smtClean="0"/>
              <a:t>It is conditional jump instruction. The conditional jump instruction will check a flag condition. </a:t>
            </a:r>
          </a:p>
          <a:p>
            <a:pPr algn="just">
              <a:buFont typeface="Wingdings" pitchFamily="2" charset="2"/>
              <a:buChar char="v"/>
            </a:pPr>
            <a:r>
              <a:rPr lang="en-US" dirty="0" smtClean="0"/>
              <a:t>If the flag condition is true, then the address given in the instruction is moved to the program counter. </a:t>
            </a:r>
          </a:p>
          <a:p>
            <a:pPr algn="just">
              <a:buFont typeface="Wingdings" pitchFamily="2" charset="2"/>
              <a:buChar char="v"/>
            </a:pPr>
            <a:r>
              <a:rPr lang="en-US" dirty="0" smtClean="0"/>
              <a:t>Thus the program control is </a:t>
            </a:r>
            <a:r>
              <a:rPr lang="en-US" dirty="0" err="1" smtClean="0"/>
              <a:t>branced</a:t>
            </a:r>
            <a:r>
              <a:rPr lang="en-US" dirty="0" smtClean="0"/>
              <a:t> to the jump address.</a:t>
            </a:r>
          </a:p>
          <a:p>
            <a:pPr algn="just">
              <a:buFont typeface="Wingdings" pitchFamily="2" charset="2"/>
              <a:buChar char="v"/>
            </a:pPr>
            <a:r>
              <a:rPr lang="en-US" dirty="0" smtClean="0"/>
              <a:t>If the flag condition is false, then the next instruction is executed.</a:t>
            </a:r>
            <a:endParaRPr lang="en-US" dirty="0"/>
          </a:p>
        </p:txBody>
      </p:sp>
      <p:cxnSp>
        <p:nvCxnSpPr>
          <p:cNvPr id="5" name="Straight Arrow Connector 4"/>
          <p:cNvCxnSpPr/>
          <p:nvPr/>
        </p:nvCxnSpPr>
        <p:spPr>
          <a:xfrm flipH="1">
            <a:off x="5791200" y="2438400"/>
            <a:ext cx="457200" cy="0"/>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289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Eight Conditional JUMP instructions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4322419"/>
              </p:ext>
            </p:extLst>
          </p:nvPr>
        </p:nvGraphicFramePr>
        <p:xfrm>
          <a:off x="1524000" y="2209800"/>
          <a:ext cx="6400800" cy="2966720"/>
        </p:xfrm>
        <a:graphic>
          <a:graphicData uri="http://schemas.openxmlformats.org/drawingml/2006/table">
            <a:tbl>
              <a:tblPr firstRow="1" bandRow="1">
                <a:tableStyleId>{775DCB02-9BB8-47FD-8907-85C794F793BA}</a:tableStyleId>
              </a:tblPr>
              <a:tblGrid>
                <a:gridCol w="2032000"/>
                <a:gridCol w="2159000"/>
                <a:gridCol w="2209800"/>
              </a:tblGrid>
              <a:tr h="370840">
                <a:tc>
                  <a:txBody>
                    <a:bodyPr/>
                    <a:lstStyle/>
                    <a:p>
                      <a:r>
                        <a:rPr lang="en-US" dirty="0" smtClean="0"/>
                        <a:t>JZ addr16</a:t>
                      </a:r>
                      <a:endParaRPr lang="en-US" dirty="0"/>
                    </a:p>
                  </a:txBody>
                  <a:tcPr/>
                </a:tc>
                <a:tc>
                  <a:txBody>
                    <a:bodyPr/>
                    <a:lstStyle/>
                    <a:p>
                      <a:r>
                        <a:rPr lang="en-US" dirty="0" smtClean="0"/>
                        <a:t>Jump on zero</a:t>
                      </a:r>
                      <a:endParaRPr lang="en-US" dirty="0"/>
                    </a:p>
                  </a:txBody>
                  <a:tcPr/>
                </a:tc>
                <a:tc>
                  <a:txBody>
                    <a:bodyPr/>
                    <a:lstStyle/>
                    <a:p>
                      <a:r>
                        <a:rPr lang="en-US" dirty="0" smtClean="0"/>
                        <a:t>Jump if zero flag =1</a:t>
                      </a:r>
                      <a:endParaRPr lang="en-US" dirty="0"/>
                    </a:p>
                  </a:txBody>
                  <a:tcPr/>
                </a:tc>
              </a:tr>
              <a:tr h="370840">
                <a:tc>
                  <a:txBody>
                    <a:bodyPr/>
                    <a:lstStyle/>
                    <a:p>
                      <a:r>
                        <a:rPr lang="en-US" dirty="0" smtClean="0"/>
                        <a:t>JNZ addr16</a:t>
                      </a:r>
                      <a:endParaRPr lang="en-US" dirty="0"/>
                    </a:p>
                  </a:txBody>
                  <a:tcPr/>
                </a:tc>
                <a:tc>
                  <a:txBody>
                    <a:bodyPr/>
                    <a:lstStyle/>
                    <a:p>
                      <a:r>
                        <a:rPr lang="en-US" dirty="0" smtClean="0"/>
                        <a:t>Jump on not zero</a:t>
                      </a:r>
                      <a:endParaRPr lang="en-US" dirty="0"/>
                    </a:p>
                  </a:txBody>
                  <a:tcPr/>
                </a:tc>
                <a:tc>
                  <a:txBody>
                    <a:bodyPr/>
                    <a:lstStyle/>
                    <a:p>
                      <a:r>
                        <a:rPr lang="en-US" dirty="0" smtClean="0"/>
                        <a:t>Jump if zero flag =0</a:t>
                      </a:r>
                      <a:endParaRPr lang="en-US" dirty="0"/>
                    </a:p>
                  </a:txBody>
                  <a:tcPr/>
                </a:tc>
              </a:tr>
              <a:tr h="370840">
                <a:tc>
                  <a:txBody>
                    <a:bodyPr/>
                    <a:lstStyle/>
                    <a:p>
                      <a:r>
                        <a:rPr lang="en-US" dirty="0" smtClean="0"/>
                        <a:t>JC addr16</a:t>
                      </a:r>
                      <a:endParaRPr lang="en-US" dirty="0"/>
                    </a:p>
                  </a:txBody>
                  <a:tcPr/>
                </a:tc>
                <a:tc>
                  <a:txBody>
                    <a:bodyPr/>
                    <a:lstStyle/>
                    <a:p>
                      <a:r>
                        <a:rPr lang="en-US" dirty="0" smtClean="0"/>
                        <a:t>Jump on carry</a:t>
                      </a:r>
                      <a:endParaRPr lang="en-US" dirty="0"/>
                    </a:p>
                  </a:txBody>
                  <a:tcPr/>
                </a:tc>
                <a:tc>
                  <a:txBody>
                    <a:bodyPr/>
                    <a:lstStyle/>
                    <a:p>
                      <a:r>
                        <a:rPr lang="en-US" dirty="0" smtClean="0"/>
                        <a:t>Jump if carry flag =1</a:t>
                      </a:r>
                      <a:endParaRPr lang="en-US" dirty="0"/>
                    </a:p>
                  </a:txBody>
                  <a:tcPr/>
                </a:tc>
              </a:tr>
              <a:tr h="370840">
                <a:tc>
                  <a:txBody>
                    <a:bodyPr/>
                    <a:lstStyle/>
                    <a:p>
                      <a:r>
                        <a:rPr lang="en-US" dirty="0" smtClean="0"/>
                        <a:t>JNC addr16</a:t>
                      </a:r>
                      <a:endParaRPr lang="en-US" dirty="0"/>
                    </a:p>
                  </a:txBody>
                  <a:tcPr/>
                </a:tc>
                <a:tc>
                  <a:txBody>
                    <a:bodyPr/>
                    <a:lstStyle/>
                    <a:p>
                      <a:r>
                        <a:rPr lang="en-US" dirty="0" smtClean="0"/>
                        <a:t>Jump on no carry</a:t>
                      </a:r>
                      <a:endParaRPr lang="en-US" dirty="0"/>
                    </a:p>
                  </a:txBody>
                  <a:tcPr/>
                </a:tc>
                <a:tc>
                  <a:txBody>
                    <a:bodyPr/>
                    <a:lstStyle/>
                    <a:p>
                      <a:r>
                        <a:rPr lang="en-US" dirty="0" smtClean="0"/>
                        <a:t>Jump if carry flag =0</a:t>
                      </a:r>
                      <a:endParaRPr lang="en-US" dirty="0"/>
                    </a:p>
                  </a:txBody>
                  <a:tcPr/>
                </a:tc>
              </a:tr>
              <a:tr h="370840">
                <a:tc>
                  <a:txBody>
                    <a:bodyPr/>
                    <a:lstStyle/>
                    <a:p>
                      <a:r>
                        <a:rPr lang="en-US" dirty="0" smtClean="0"/>
                        <a:t>JM addr16</a:t>
                      </a:r>
                      <a:endParaRPr lang="en-US" dirty="0"/>
                    </a:p>
                  </a:txBody>
                  <a:tcPr/>
                </a:tc>
                <a:tc>
                  <a:txBody>
                    <a:bodyPr/>
                    <a:lstStyle/>
                    <a:p>
                      <a:r>
                        <a:rPr lang="en-US" dirty="0" smtClean="0"/>
                        <a:t>Jump on minus</a:t>
                      </a:r>
                      <a:endParaRPr lang="en-US" dirty="0"/>
                    </a:p>
                  </a:txBody>
                  <a:tcPr/>
                </a:tc>
                <a:tc>
                  <a:txBody>
                    <a:bodyPr/>
                    <a:lstStyle/>
                    <a:p>
                      <a:r>
                        <a:rPr lang="en-US" dirty="0" smtClean="0"/>
                        <a:t>Jump if sign flag =1</a:t>
                      </a:r>
                      <a:endParaRPr lang="en-US" dirty="0"/>
                    </a:p>
                  </a:txBody>
                  <a:tcPr/>
                </a:tc>
              </a:tr>
              <a:tr h="370840">
                <a:tc>
                  <a:txBody>
                    <a:bodyPr/>
                    <a:lstStyle/>
                    <a:p>
                      <a:r>
                        <a:rPr lang="en-US" dirty="0" smtClean="0"/>
                        <a:t>JP addr16</a:t>
                      </a:r>
                      <a:endParaRPr lang="en-US" dirty="0"/>
                    </a:p>
                  </a:txBody>
                  <a:tcPr/>
                </a:tc>
                <a:tc>
                  <a:txBody>
                    <a:bodyPr/>
                    <a:lstStyle/>
                    <a:p>
                      <a:r>
                        <a:rPr lang="en-US" dirty="0" smtClean="0"/>
                        <a:t>Jump on positive</a:t>
                      </a:r>
                      <a:endParaRPr lang="en-US" dirty="0"/>
                    </a:p>
                  </a:txBody>
                  <a:tcPr/>
                </a:tc>
                <a:tc>
                  <a:txBody>
                    <a:bodyPr/>
                    <a:lstStyle/>
                    <a:p>
                      <a:r>
                        <a:rPr lang="en-US" dirty="0" smtClean="0"/>
                        <a:t>Jump if sign flag =0</a:t>
                      </a:r>
                      <a:endParaRPr lang="en-US" dirty="0"/>
                    </a:p>
                  </a:txBody>
                  <a:tcPr/>
                </a:tc>
              </a:tr>
              <a:tr h="370840">
                <a:tc>
                  <a:txBody>
                    <a:bodyPr/>
                    <a:lstStyle/>
                    <a:p>
                      <a:r>
                        <a:rPr lang="en-US" dirty="0" smtClean="0"/>
                        <a:t>JPE addr16</a:t>
                      </a:r>
                      <a:endParaRPr lang="en-US" dirty="0"/>
                    </a:p>
                  </a:txBody>
                  <a:tcPr/>
                </a:tc>
                <a:tc>
                  <a:txBody>
                    <a:bodyPr/>
                    <a:lstStyle/>
                    <a:p>
                      <a:r>
                        <a:rPr lang="en-US" dirty="0" smtClean="0"/>
                        <a:t>Jump on parity even</a:t>
                      </a:r>
                      <a:endParaRPr lang="en-US" dirty="0"/>
                    </a:p>
                  </a:txBody>
                  <a:tcPr/>
                </a:tc>
                <a:tc>
                  <a:txBody>
                    <a:bodyPr/>
                    <a:lstStyle/>
                    <a:p>
                      <a:r>
                        <a:rPr lang="en-US" dirty="0" smtClean="0"/>
                        <a:t>Jump if parity flag =1</a:t>
                      </a:r>
                      <a:endParaRPr lang="en-US" dirty="0"/>
                    </a:p>
                  </a:txBody>
                  <a:tcPr/>
                </a:tc>
              </a:tr>
              <a:tr h="370840">
                <a:tc>
                  <a:txBody>
                    <a:bodyPr/>
                    <a:lstStyle/>
                    <a:p>
                      <a:r>
                        <a:rPr lang="en-US" dirty="0" smtClean="0"/>
                        <a:t>JPO</a:t>
                      </a:r>
                      <a:r>
                        <a:rPr lang="en-US" baseline="0" dirty="0" smtClean="0"/>
                        <a:t> </a:t>
                      </a:r>
                      <a:r>
                        <a:rPr lang="en-US" dirty="0" smtClean="0"/>
                        <a:t>addr16</a:t>
                      </a:r>
                      <a:endParaRPr lang="en-US" dirty="0"/>
                    </a:p>
                  </a:txBody>
                  <a:tcPr/>
                </a:tc>
                <a:tc>
                  <a:txBody>
                    <a:bodyPr/>
                    <a:lstStyle/>
                    <a:p>
                      <a:r>
                        <a:rPr lang="en-US" dirty="0" smtClean="0"/>
                        <a:t>Jump on parity odd</a:t>
                      </a:r>
                      <a:endParaRPr lang="en-US" dirty="0"/>
                    </a:p>
                  </a:txBody>
                  <a:tcPr/>
                </a:tc>
                <a:tc>
                  <a:txBody>
                    <a:bodyPr/>
                    <a:lstStyle/>
                    <a:p>
                      <a:r>
                        <a:rPr lang="en-US" dirty="0" smtClean="0"/>
                        <a:t>Jump if parity</a:t>
                      </a:r>
                      <a:r>
                        <a:rPr lang="en-US" baseline="0" dirty="0" smtClean="0"/>
                        <a:t> </a:t>
                      </a:r>
                      <a:r>
                        <a:rPr lang="en-US" dirty="0" smtClean="0"/>
                        <a:t>flag =0</a:t>
                      </a:r>
                      <a:endParaRPr lang="en-US" dirty="0"/>
                    </a:p>
                  </a:txBody>
                  <a:tcPr/>
                </a:tc>
              </a:tr>
            </a:tbl>
          </a:graphicData>
        </a:graphic>
      </p:graphicFrame>
    </p:spTree>
    <p:extLst>
      <p:ext uri="{BB962C8B-B14F-4D97-AF65-F5344CB8AC3E}">
        <p14:creationId xmlns:p14="http://schemas.microsoft.com/office/powerpoint/2010/main" val="41409353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related instructions</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Stack is a group of memory locations.</a:t>
            </a:r>
          </a:p>
          <a:p>
            <a:pPr>
              <a:buFont typeface="Wingdings" pitchFamily="2" charset="2"/>
              <a:buChar char="§"/>
            </a:pPr>
            <a:r>
              <a:rPr lang="en-US" dirty="0" smtClean="0"/>
              <a:t>Used for storage of binary information during execution of the program</a:t>
            </a:r>
          </a:p>
          <a:p>
            <a:pPr>
              <a:buFont typeface="Wingdings" pitchFamily="2" charset="2"/>
              <a:buChar char="§"/>
            </a:pPr>
            <a:r>
              <a:rPr lang="en-US" dirty="0" smtClean="0"/>
              <a:t>Stacks follows LIFO                                                </a:t>
            </a:r>
            <a:r>
              <a:rPr lang="en-US" sz="1400" dirty="0" err="1" smtClean="0"/>
              <a:t>LIFO</a:t>
            </a:r>
            <a:endParaRPr lang="en-US" sz="1400" dirty="0" smtClean="0"/>
          </a:p>
          <a:p>
            <a:pPr marL="118872" indent="0">
              <a:buNone/>
            </a:pPr>
            <a:endParaRPr lang="en-US" dirty="0"/>
          </a:p>
          <a:p>
            <a:pPr marL="118872" indent="0">
              <a:buNone/>
            </a:pPr>
            <a:r>
              <a:rPr lang="en-US" dirty="0" smtClean="0"/>
              <a:t>                                                     SP</a:t>
            </a:r>
          </a:p>
          <a:p>
            <a:pPr marL="118872" indent="0">
              <a:buNone/>
            </a:pPr>
            <a:endParaRPr lang="en-US" dirty="0"/>
          </a:p>
          <a:p>
            <a:pPr marL="118872" indent="0">
              <a:buNone/>
            </a:pPr>
            <a:r>
              <a:rPr lang="en-US" dirty="0" smtClean="0"/>
              <a:t>PUSH (incremented-insertion)</a:t>
            </a:r>
          </a:p>
          <a:p>
            <a:pPr marL="118872" indent="0">
              <a:buNone/>
            </a:pPr>
            <a:r>
              <a:rPr lang="en-US" dirty="0" smtClean="0"/>
              <a:t>POP  (decremented-deletion)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60095947"/>
              </p:ext>
            </p:extLst>
          </p:nvPr>
        </p:nvGraphicFramePr>
        <p:xfrm>
          <a:off x="6553200" y="3124200"/>
          <a:ext cx="762000" cy="2225040"/>
        </p:xfrm>
        <a:graphic>
          <a:graphicData uri="http://schemas.openxmlformats.org/drawingml/2006/table">
            <a:tbl>
              <a:tblPr firstRow="1" bandRow="1">
                <a:tableStyleId>{5C22544A-7EE6-4342-B048-85BDC9FD1C3A}</a:tableStyleId>
              </a:tblPr>
              <a:tblGrid>
                <a:gridCol w="762000"/>
              </a:tblGrid>
              <a:tr h="370840">
                <a:tc>
                  <a:txBody>
                    <a:bodyPr/>
                    <a:lstStyle/>
                    <a:p>
                      <a:endParaRPr lang="en-US" dirty="0"/>
                    </a:p>
                  </a:txBody>
                  <a:tcPr/>
                </a:tc>
              </a:tr>
              <a:tr h="370840">
                <a:tc>
                  <a:txBody>
                    <a:bodyPr/>
                    <a:lstStyle/>
                    <a:p>
                      <a:endParaRPr lang="en-US"/>
                    </a:p>
                  </a:txBody>
                  <a:tcPr/>
                </a:tc>
              </a:tr>
              <a:tr h="370840">
                <a:tc>
                  <a:txBody>
                    <a:bodyPr/>
                    <a:lstStyle/>
                    <a:p>
                      <a:endParaRPr lang="en-US" dirty="0"/>
                    </a:p>
                  </a:txBody>
                  <a:tcPr/>
                </a:tc>
              </a:tr>
              <a:tr h="370840">
                <a:tc>
                  <a:txBody>
                    <a:bodyPr/>
                    <a:lstStyle/>
                    <a:p>
                      <a:r>
                        <a:rPr lang="en-US" dirty="0" smtClean="0"/>
                        <a:t>C</a:t>
                      </a:r>
                      <a:endParaRPr lang="en-US" dirty="0"/>
                    </a:p>
                  </a:txBody>
                  <a:tcPr/>
                </a:tc>
              </a:tr>
              <a:tr h="370840">
                <a:tc>
                  <a:txBody>
                    <a:bodyPr/>
                    <a:lstStyle/>
                    <a:p>
                      <a:r>
                        <a:rPr lang="en-US" dirty="0" smtClean="0"/>
                        <a:t>B</a:t>
                      </a:r>
                      <a:endParaRPr lang="en-US" dirty="0"/>
                    </a:p>
                  </a:txBody>
                  <a:tcPr/>
                </a:tc>
              </a:tr>
              <a:tr h="370840">
                <a:tc>
                  <a:txBody>
                    <a:bodyPr/>
                    <a:lstStyle/>
                    <a:p>
                      <a:r>
                        <a:rPr lang="en-US" dirty="0" smtClean="0"/>
                        <a:t>A</a:t>
                      </a:r>
                      <a:endParaRPr lang="en-US" dirty="0"/>
                    </a:p>
                  </a:txBody>
                  <a:tcPr/>
                </a:tc>
              </a:tr>
            </a:tbl>
          </a:graphicData>
        </a:graphic>
      </p:graphicFrame>
      <p:cxnSp>
        <p:nvCxnSpPr>
          <p:cNvPr id="6" name="Straight Arrow Connector 5"/>
          <p:cNvCxnSpPr/>
          <p:nvPr/>
        </p:nvCxnSpPr>
        <p:spPr>
          <a:xfrm>
            <a:off x="5410200" y="4495800"/>
            <a:ext cx="914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6934200" y="3886200"/>
            <a:ext cx="1066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7239000" y="2819400"/>
            <a:ext cx="1066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7239000" y="3124200"/>
            <a:ext cx="1066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8510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Instructions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CALL </a:t>
            </a:r>
            <a:r>
              <a:rPr lang="en-US" dirty="0" err="1" smtClean="0"/>
              <a:t>addr</a:t>
            </a:r>
            <a:r>
              <a:rPr lang="en-US" dirty="0" smtClean="0"/>
              <a:t> 16</a:t>
            </a:r>
          </a:p>
          <a:p>
            <a:endParaRPr lang="en-US" dirty="0"/>
          </a:p>
          <a:p>
            <a:pPr algn="just"/>
            <a:r>
              <a:rPr lang="en-US" dirty="0" smtClean="0"/>
              <a:t>It is unconditional CALL used to call a subroutine program. </a:t>
            </a:r>
          </a:p>
          <a:p>
            <a:pPr algn="just"/>
            <a:r>
              <a:rPr lang="en-US" dirty="0" smtClean="0"/>
              <a:t>When this instruction is executed, the address of the next instruction in the program is pushed to the stack.</a:t>
            </a:r>
          </a:p>
          <a:p>
            <a:pPr algn="just"/>
            <a:r>
              <a:rPr lang="en-US" dirty="0" smtClean="0"/>
              <a:t>The 16-bit address in the instruction is loaded in the program counter.</a:t>
            </a:r>
          </a:p>
          <a:p>
            <a:pPr algn="just"/>
            <a:r>
              <a:rPr lang="en-US" dirty="0" smtClean="0"/>
              <a:t> Now the processor will start executing the instructions stored in this call address.</a:t>
            </a:r>
          </a:p>
          <a:p>
            <a:pPr marL="118872" indent="0" algn="just">
              <a:buNone/>
            </a:pPr>
            <a:endParaRPr lang="en-US" dirty="0"/>
          </a:p>
        </p:txBody>
      </p:sp>
    </p:spTree>
    <p:extLst>
      <p:ext uri="{BB962C8B-B14F-4D97-AF65-F5344CB8AC3E}">
        <p14:creationId xmlns:p14="http://schemas.microsoft.com/office/powerpoint/2010/main" val="1556206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Eight Conditional CALL instructions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54857388"/>
              </p:ext>
            </p:extLst>
          </p:nvPr>
        </p:nvGraphicFramePr>
        <p:xfrm>
          <a:off x="1524000" y="2209800"/>
          <a:ext cx="6400800" cy="2966720"/>
        </p:xfrm>
        <a:graphic>
          <a:graphicData uri="http://schemas.openxmlformats.org/drawingml/2006/table">
            <a:tbl>
              <a:tblPr firstRow="1" bandRow="1">
                <a:tableStyleId>{08FB837D-C827-4EFA-A057-4D05807E0F7C}</a:tableStyleId>
              </a:tblPr>
              <a:tblGrid>
                <a:gridCol w="2032000"/>
                <a:gridCol w="2159000"/>
                <a:gridCol w="2209800"/>
              </a:tblGrid>
              <a:tr h="370840">
                <a:tc>
                  <a:txBody>
                    <a:bodyPr/>
                    <a:lstStyle/>
                    <a:p>
                      <a:r>
                        <a:rPr lang="en-US" dirty="0" smtClean="0"/>
                        <a:t>CZ addr16</a:t>
                      </a:r>
                      <a:endParaRPr lang="en-US" dirty="0"/>
                    </a:p>
                  </a:txBody>
                  <a:tcPr/>
                </a:tc>
                <a:tc>
                  <a:txBody>
                    <a:bodyPr/>
                    <a:lstStyle/>
                    <a:p>
                      <a:r>
                        <a:rPr lang="en-US" dirty="0" smtClean="0"/>
                        <a:t>Call on zero</a:t>
                      </a:r>
                      <a:endParaRPr lang="en-US" dirty="0"/>
                    </a:p>
                  </a:txBody>
                  <a:tcPr/>
                </a:tc>
                <a:tc>
                  <a:txBody>
                    <a:bodyPr/>
                    <a:lstStyle/>
                    <a:p>
                      <a:r>
                        <a:rPr lang="en-US" dirty="0" smtClean="0"/>
                        <a:t>Call if zero flag =1</a:t>
                      </a:r>
                      <a:endParaRPr lang="en-US" dirty="0"/>
                    </a:p>
                  </a:txBody>
                  <a:tcPr/>
                </a:tc>
              </a:tr>
              <a:tr h="370840">
                <a:tc>
                  <a:txBody>
                    <a:bodyPr/>
                    <a:lstStyle/>
                    <a:p>
                      <a:r>
                        <a:rPr lang="en-US" dirty="0" smtClean="0"/>
                        <a:t>CNZ addr16</a:t>
                      </a:r>
                      <a:endParaRPr lang="en-US" dirty="0"/>
                    </a:p>
                  </a:txBody>
                  <a:tcPr/>
                </a:tc>
                <a:tc>
                  <a:txBody>
                    <a:bodyPr/>
                    <a:lstStyle/>
                    <a:p>
                      <a:r>
                        <a:rPr lang="en-US" dirty="0" smtClean="0"/>
                        <a:t>Call on not zero</a:t>
                      </a:r>
                      <a:endParaRPr lang="en-US" dirty="0"/>
                    </a:p>
                  </a:txBody>
                  <a:tcPr/>
                </a:tc>
                <a:tc>
                  <a:txBody>
                    <a:bodyPr/>
                    <a:lstStyle/>
                    <a:p>
                      <a:r>
                        <a:rPr lang="en-US" dirty="0" smtClean="0"/>
                        <a:t>Call if zero flag =0</a:t>
                      </a:r>
                      <a:endParaRPr lang="en-US" dirty="0"/>
                    </a:p>
                  </a:txBody>
                  <a:tcPr/>
                </a:tc>
              </a:tr>
              <a:tr h="370840">
                <a:tc>
                  <a:txBody>
                    <a:bodyPr/>
                    <a:lstStyle/>
                    <a:p>
                      <a:r>
                        <a:rPr lang="en-US" dirty="0" smtClean="0"/>
                        <a:t>CC addr16</a:t>
                      </a:r>
                      <a:endParaRPr lang="en-US" dirty="0"/>
                    </a:p>
                  </a:txBody>
                  <a:tcPr/>
                </a:tc>
                <a:tc>
                  <a:txBody>
                    <a:bodyPr/>
                    <a:lstStyle/>
                    <a:p>
                      <a:r>
                        <a:rPr lang="en-US" dirty="0" smtClean="0"/>
                        <a:t>Call on carry</a:t>
                      </a:r>
                      <a:endParaRPr lang="en-US" dirty="0"/>
                    </a:p>
                  </a:txBody>
                  <a:tcPr/>
                </a:tc>
                <a:tc>
                  <a:txBody>
                    <a:bodyPr/>
                    <a:lstStyle/>
                    <a:p>
                      <a:r>
                        <a:rPr lang="en-US" dirty="0" smtClean="0"/>
                        <a:t>Call if carry flag =1</a:t>
                      </a:r>
                      <a:endParaRPr lang="en-US" dirty="0"/>
                    </a:p>
                  </a:txBody>
                  <a:tcPr/>
                </a:tc>
              </a:tr>
              <a:tr h="370840">
                <a:tc>
                  <a:txBody>
                    <a:bodyPr/>
                    <a:lstStyle/>
                    <a:p>
                      <a:r>
                        <a:rPr lang="en-US" dirty="0" smtClean="0"/>
                        <a:t>CNC addr16</a:t>
                      </a:r>
                      <a:endParaRPr lang="en-US" dirty="0"/>
                    </a:p>
                  </a:txBody>
                  <a:tcPr/>
                </a:tc>
                <a:tc>
                  <a:txBody>
                    <a:bodyPr/>
                    <a:lstStyle/>
                    <a:p>
                      <a:r>
                        <a:rPr lang="en-US" dirty="0" smtClean="0"/>
                        <a:t>Call on no carry</a:t>
                      </a:r>
                      <a:endParaRPr lang="en-US" dirty="0"/>
                    </a:p>
                  </a:txBody>
                  <a:tcPr/>
                </a:tc>
                <a:tc>
                  <a:txBody>
                    <a:bodyPr/>
                    <a:lstStyle/>
                    <a:p>
                      <a:r>
                        <a:rPr lang="en-US" dirty="0" smtClean="0"/>
                        <a:t>Call if carry flag =0</a:t>
                      </a:r>
                      <a:endParaRPr lang="en-US" dirty="0"/>
                    </a:p>
                  </a:txBody>
                  <a:tcPr/>
                </a:tc>
              </a:tr>
              <a:tr h="370840">
                <a:tc>
                  <a:txBody>
                    <a:bodyPr/>
                    <a:lstStyle/>
                    <a:p>
                      <a:r>
                        <a:rPr lang="en-US" dirty="0" smtClean="0"/>
                        <a:t>CM addr16</a:t>
                      </a:r>
                      <a:endParaRPr lang="en-US" dirty="0"/>
                    </a:p>
                  </a:txBody>
                  <a:tcPr/>
                </a:tc>
                <a:tc>
                  <a:txBody>
                    <a:bodyPr/>
                    <a:lstStyle/>
                    <a:p>
                      <a:r>
                        <a:rPr lang="en-US" dirty="0" smtClean="0"/>
                        <a:t>Call on minus</a:t>
                      </a:r>
                      <a:endParaRPr lang="en-US" dirty="0"/>
                    </a:p>
                  </a:txBody>
                  <a:tcPr/>
                </a:tc>
                <a:tc>
                  <a:txBody>
                    <a:bodyPr/>
                    <a:lstStyle/>
                    <a:p>
                      <a:r>
                        <a:rPr lang="en-US" dirty="0" smtClean="0"/>
                        <a:t>Call if sign flag =1</a:t>
                      </a:r>
                      <a:endParaRPr lang="en-US" dirty="0"/>
                    </a:p>
                  </a:txBody>
                  <a:tcPr/>
                </a:tc>
              </a:tr>
              <a:tr h="370840">
                <a:tc>
                  <a:txBody>
                    <a:bodyPr/>
                    <a:lstStyle/>
                    <a:p>
                      <a:r>
                        <a:rPr lang="en-US" dirty="0" smtClean="0"/>
                        <a:t>CP addr16</a:t>
                      </a:r>
                      <a:endParaRPr lang="en-US" dirty="0"/>
                    </a:p>
                  </a:txBody>
                  <a:tcPr/>
                </a:tc>
                <a:tc>
                  <a:txBody>
                    <a:bodyPr/>
                    <a:lstStyle/>
                    <a:p>
                      <a:r>
                        <a:rPr lang="en-US" dirty="0" smtClean="0"/>
                        <a:t>Call on positive</a:t>
                      </a:r>
                      <a:endParaRPr lang="en-US" dirty="0"/>
                    </a:p>
                  </a:txBody>
                  <a:tcPr/>
                </a:tc>
                <a:tc>
                  <a:txBody>
                    <a:bodyPr/>
                    <a:lstStyle/>
                    <a:p>
                      <a:r>
                        <a:rPr lang="en-US" dirty="0" smtClean="0"/>
                        <a:t>Call if sign flag =0</a:t>
                      </a:r>
                      <a:endParaRPr lang="en-US" dirty="0"/>
                    </a:p>
                  </a:txBody>
                  <a:tcPr/>
                </a:tc>
              </a:tr>
              <a:tr h="370840">
                <a:tc>
                  <a:txBody>
                    <a:bodyPr/>
                    <a:lstStyle/>
                    <a:p>
                      <a:r>
                        <a:rPr lang="en-US" dirty="0" smtClean="0"/>
                        <a:t>CPE addr16</a:t>
                      </a:r>
                      <a:endParaRPr lang="en-US" dirty="0"/>
                    </a:p>
                  </a:txBody>
                  <a:tcPr/>
                </a:tc>
                <a:tc>
                  <a:txBody>
                    <a:bodyPr/>
                    <a:lstStyle/>
                    <a:p>
                      <a:r>
                        <a:rPr lang="en-US" dirty="0" smtClean="0"/>
                        <a:t>Call on parity even</a:t>
                      </a:r>
                      <a:endParaRPr lang="en-US" dirty="0"/>
                    </a:p>
                  </a:txBody>
                  <a:tcPr/>
                </a:tc>
                <a:tc>
                  <a:txBody>
                    <a:bodyPr/>
                    <a:lstStyle/>
                    <a:p>
                      <a:r>
                        <a:rPr lang="en-US" dirty="0" smtClean="0"/>
                        <a:t>Call if parity flag =1</a:t>
                      </a:r>
                      <a:endParaRPr lang="en-US" dirty="0"/>
                    </a:p>
                  </a:txBody>
                  <a:tcPr/>
                </a:tc>
              </a:tr>
              <a:tr h="370840">
                <a:tc>
                  <a:txBody>
                    <a:bodyPr/>
                    <a:lstStyle/>
                    <a:p>
                      <a:r>
                        <a:rPr lang="en-US" dirty="0" smtClean="0"/>
                        <a:t>CPO</a:t>
                      </a:r>
                      <a:r>
                        <a:rPr lang="en-US" baseline="0" dirty="0" smtClean="0"/>
                        <a:t> </a:t>
                      </a:r>
                      <a:r>
                        <a:rPr lang="en-US" dirty="0" smtClean="0"/>
                        <a:t>addr16</a:t>
                      </a:r>
                      <a:endParaRPr lang="en-US" dirty="0"/>
                    </a:p>
                  </a:txBody>
                  <a:tcPr/>
                </a:tc>
                <a:tc>
                  <a:txBody>
                    <a:bodyPr/>
                    <a:lstStyle/>
                    <a:p>
                      <a:r>
                        <a:rPr lang="en-US" dirty="0" smtClean="0"/>
                        <a:t>Call on parity odd</a:t>
                      </a:r>
                      <a:endParaRPr lang="en-US" dirty="0"/>
                    </a:p>
                  </a:txBody>
                  <a:tcPr/>
                </a:tc>
                <a:tc>
                  <a:txBody>
                    <a:bodyPr/>
                    <a:lstStyle/>
                    <a:p>
                      <a:r>
                        <a:rPr lang="en-US" dirty="0" smtClean="0"/>
                        <a:t>Call if parity</a:t>
                      </a:r>
                      <a:r>
                        <a:rPr lang="en-US" baseline="0" dirty="0" smtClean="0"/>
                        <a:t> </a:t>
                      </a:r>
                      <a:r>
                        <a:rPr lang="en-US" dirty="0" smtClean="0"/>
                        <a:t>flag =0</a:t>
                      </a:r>
                      <a:endParaRPr lang="en-US" dirty="0"/>
                    </a:p>
                  </a:txBody>
                  <a:tcPr/>
                </a:tc>
              </a:tr>
            </a:tbl>
          </a:graphicData>
        </a:graphic>
      </p:graphicFrame>
    </p:spTree>
    <p:extLst>
      <p:ext uri="{BB962C8B-B14F-4D97-AF65-F5344CB8AC3E}">
        <p14:creationId xmlns:p14="http://schemas.microsoft.com/office/powerpoint/2010/main" val="2822812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236</TotalTime>
  <Words>692</Words>
  <Application>Microsoft Office PowerPoint</Application>
  <PresentationFormat>On-screen Show (4:3)</PresentationFormat>
  <Paragraphs>168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Module</vt:lpstr>
      <vt:lpstr>Microprocessor 8085- unit I</vt:lpstr>
      <vt:lpstr>Branching Instructions</vt:lpstr>
      <vt:lpstr>PowerPoint Presentation</vt:lpstr>
      <vt:lpstr>JUMP</vt:lpstr>
      <vt:lpstr>PowerPoint Presentation</vt:lpstr>
      <vt:lpstr>Eight Conditional JUMP instructions</vt:lpstr>
      <vt:lpstr>STACK related instructions</vt:lpstr>
      <vt:lpstr>CALL Instructions</vt:lpstr>
      <vt:lpstr>Eight Conditional CALL instructions</vt:lpstr>
      <vt:lpstr>RETURN Instructions</vt:lpstr>
      <vt:lpstr>Eight Conditional RET instructions</vt:lpstr>
      <vt:lpstr>I/O &amp; Machine Control Instructions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Microprocessor 8085- unit I</dc:title>
  <dc:creator>Thilak</dc:creator>
  <cp:lastModifiedBy>Thilak</cp:lastModifiedBy>
  <cp:revision>17</cp:revision>
  <dcterms:created xsi:type="dcterms:W3CDTF">2020-10-05T02:04:42Z</dcterms:created>
  <dcterms:modified xsi:type="dcterms:W3CDTF">2020-10-05T07:43:02Z</dcterms:modified>
</cp:coreProperties>
</file>